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32"/>
  </p:notesMasterIdLst>
  <p:sldIdLst>
    <p:sldId id="256" r:id="rId3"/>
    <p:sldId id="258" r:id="rId4"/>
    <p:sldId id="1724" r:id="rId5"/>
    <p:sldId id="1725" r:id="rId6"/>
    <p:sldId id="1726" r:id="rId7"/>
    <p:sldId id="1727" r:id="rId8"/>
    <p:sldId id="1729" r:id="rId9"/>
    <p:sldId id="1731" r:id="rId10"/>
    <p:sldId id="1732" r:id="rId11"/>
    <p:sldId id="1733" r:id="rId12"/>
    <p:sldId id="1734" r:id="rId13"/>
    <p:sldId id="1735" r:id="rId14"/>
    <p:sldId id="1736" r:id="rId15"/>
    <p:sldId id="1737" r:id="rId16"/>
    <p:sldId id="1738" r:id="rId17"/>
    <p:sldId id="1739" r:id="rId18"/>
    <p:sldId id="1740" r:id="rId19"/>
    <p:sldId id="1743" r:id="rId20"/>
    <p:sldId id="1730" r:id="rId21"/>
    <p:sldId id="1741" r:id="rId22"/>
    <p:sldId id="1742" r:id="rId23"/>
    <p:sldId id="1744" r:id="rId24"/>
    <p:sldId id="1745" r:id="rId25"/>
    <p:sldId id="1746" r:id="rId26"/>
    <p:sldId id="1747" r:id="rId27"/>
    <p:sldId id="1748" r:id="rId28"/>
    <p:sldId id="1749" r:id="rId29"/>
    <p:sldId id="1728" r:id="rId30"/>
    <p:sldId id="1723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DE9"/>
    <a:srgbClr val="FF83A9"/>
    <a:srgbClr val="39BAE8"/>
    <a:srgbClr val="FFBFBE"/>
    <a:srgbClr val="92D9F2"/>
    <a:srgbClr val="E6E6E6"/>
    <a:srgbClr val="FCBA40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2" autoAdjust="0"/>
    <p:restoredTop sz="96201" autoAdjust="0"/>
  </p:normalViewPr>
  <p:slideViewPr>
    <p:cSldViewPr snapToGrid="0">
      <p:cViewPr varScale="1">
        <p:scale>
          <a:sx n="83" d="100"/>
          <a:sy n="83" d="100"/>
        </p:scale>
        <p:origin x="208" y="1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cppreference.com/w/cpp/language/lifetime" TargetMode="External"/><Relationship Id="rId3" Type="http://schemas.openxmlformats.org/officeDocument/2006/relationships/hyperlink" Target="https://zh.cppreference.com/w/cpp/language/destructor" TargetMode="External"/><Relationship Id="rId7" Type="http://schemas.openxmlformats.org/officeDocument/2006/relationships/hyperlink" Target="https://zh.cppreference.com/w/cpp/language/raii#cite_note-2" TargetMode="External"/><Relationship Id="rId2" Type="http://schemas.openxmlformats.org/officeDocument/2006/relationships/hyperlink" Target="https://zh.cppreference.com/w/cpp/language/rule_of_thre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cppreference.com/w/cpp/language/raii#cite_note-1" TargetMode="External"/><Relationship Id="rId5" Type="http://schemas.openxmlformats.org/officeDocument/2006/relationships/hyperlink" Target="https://zh.cppreference.com/w/cpp/language/copy_assignment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zh.cppreference.com/w/cpp/language/copy_constructor" TargetMode="External"/><Relationship Id="rId9" Type="http://schemas.openxmlformats.org/officeDocument/2006/relationships/hyperlink" Target="https://zh.cppreference.com/w/cpp/language/rai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w/cpp/language/rule_of_thre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oderun.ca/programming/doxygen/opencv/classcv_1_1Ma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1.0/d3/d63/classcv_1_1Mat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jp/cookbook/opencv_ma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GuIVzE_Os&amp;list=PLlrATfBNZ98dudnM48yfGUldqGD0S4FFb&amp;index=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nler/superpower19classifier/blob/master/CMakeLists.tx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" TargetMode="External"/><Relationship Id="rId4" Type="http://schemas.openxmlformats.org/officeDocument/2006/relationships/hyperlink" Target="https://zh.wikibooks.org/zh/CMake_%E5%85%A5%E9%96%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8794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Write a classifier from scratch </a:t>
            </a:r>
          </a:p>
          <a:p>
            <a:r>
              <a:rPr lang="en-US" altLang="zh-CN" sz="1400" dirty="0">
                <a:latin typeface="Constantia" panose="02030602050306030303" pitchFamily="18" charset="0"/>
              </a:rPr>
              <a:t>using OpenCV and Modern C++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/>
              <a:t>2019/9/7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F24B4-0407-45C6-AEB1-C5162B11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Please try to get used to this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945F4-BC17-4575-90FF-38E6E4A0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576C7-1B01-4742-8622-DA1A2465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518391"/>
            <a:ext cx="10855916" cy="38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5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7CF2A-2CE2-4321-8428-B24E0DB2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Array Class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A4785-8FDB-442E-89E6-3E7CEE23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74DCF4-7B21-43E4-ABB7-6C027065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4" y="1246126"/>
            <a:ext cx="5170481" cy="52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3F03A-DEDB-4C4E-9743-ED93CAE1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 of Three &amp; RAII(Resource Acquisition Is Initialization)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AB6E7-AA5D-47B5-B7C6-D1E1C8A2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5E70DA-FBD6-4B74-B16F-4D5F51D96CC0}"/>
              </a:ext>
            </a:extLst>
          </p:cNvPr>
          <p:cNvSpPr/>
          <p:nvPr/>
        </p:nvSpPr>
        <p:spPr>
          <a:xfrm>
            <a:off x="438150" y="6095143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https://zh.cppreference.com/w/cpp/language/rule_of_three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4A6771-6F65-4DFD-A8B1-C04D26F42330}"/>
              </a:ext>
            </a:extLst>
          </p:cNvPr>
          <p:cNvSpPr txBox="1"/>
          <p:nvPr/>
        </p:nvSpPr>
        <p:spPr>
          <a:xfrm>
            <a:off x="438150" y="4659183"/>
            <a:ext cx="464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若某个类需要用户定义的</a:t>
            </a:r>
            <a:r>
              <a:rPr lang="zh-CN" altLang="en-US" dirty="0">
                <a:hlinkClick r:id="rId3" tooltip="cpp/language/destructor"/>
              </a:rPr>
              <a:t>析构函数</a:t>
            </a:r>
            <a:r>
              <a:rPr lang="zh-CN" altLang="en-US" dirty="0"/>
              <a:t>、用户定义的</a:t>
            </a:r>
            <a:r>
              <a:rPr lang="zh-CN" altLang="en-US" dirty="0">
                <a:hlinkClick r:id="rId4" tooltip="cpp/language/copy constructor"/>
              </a:rPr>
              <a:t>复制构造函数</a:t>
            </a:r>
            <a:r>
              <a:rPr lang="zh-CN" altLang="en-US" dirty="0"/>
              <a:t>或用户定义的</a:t>
            </a:r>
            <a:r>
              <a:rPr lang="zh-CN" altLang="en-US" dirty="0">
                <a:hlinkClick r:id="rId5" tooltip="cpp/language/copy assignment"/>
              </a:rPr>
              <a:t>复制赋值运算符</a:t>
            </a:r>
            <a:r>
              <a:rPr lang="zh-CN" altLang="en-US" dirty="0"/>
              <a:t>，则它几乎肯定三者全部都需要。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BC7EBE-A64F-4BCB-83A6-B6B84D9CF82F}"/>
              </a:ext>
            </a:extLst>
          </p:cNvPr>
          <p:cNvSpPr/>
          <p:nvPr/>
        </p:nvSpPr>
        <p:spPr>
          <a:xfrm>
            <a:off x="438150" y="1275487"/>
            <a:ext cx="501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0000"/>
                </a:solidFill>
                <a:latin typeface="DejaVuSans"/>
              </a:rPr>
              <a:t>资源获取即初始化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（</a:t>
            </a:r>
            <a:r>
              <a:rPr lang="en-US" altLang="zh-CN" i="1" dirty="0">
                <a:solidFill>
                  <a:srgbClr val="000000"/>
                </a:solidFill>
                <a:latin typeface="DejaVuSans"/>
              </a:rPr>
              <a:t>Resource Acquisition Is Initialization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），或称 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RAII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，是一种 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C++ 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编程技术</a:t>
            </a:r>
            <a:r>
              <a:rPr lang="en-US" altLang="zh-CN" baseline="30000" dirty="0">
                <a:solidFill>
                  <a:srgbClr val="0B0080"/>
                </a:solidFill>
                <a:latin typeface="DejaVuSans"/>
                <a:hlinkClick r:id="rId6"/>
              </a:rPr>
              <a:t>[1]</a:t>
            </a:r>
            <a:r>
              <a:rPr lang="en-US" altLang="zh-CN" baseline="30000" dirty="0">
                <a:solidFill>
                  <a:srgbClr val="0B0080"/>
                </a:solidFill>
                <a:latin typeface="DejaVuSans"/>
                <a:hlinkClick r:id="rId7"/>
              </a:rPr>
              <a:t>[2]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，它将必须在使用前请求的资源（分配的堆内存、执行线程、打开的套接字、打开的文件、锁定的互斥体、磁盘空间、数据库连接等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任何存在受限供给中的事物）的生命周期绑定与一个对象的</a:t>
            </a:r>
            <a:r>
              <a:rPr lang="zh-CN" altLang="en-US" dirty="0">
                <a:solidFill>
                  <a:srgbClr val="0B0080"/>
                </a:solidFill>
                <a:latin typeface="DejaVuSans"/>
                <a:hlinkClick r:id="rId8" tooltip="cpp/language/lifetime"/>
              </a:rPr>
              <a:t>生存期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相绑定。</a:t>
            </a:r>
            <a:endParaRPr lang="en-US" altLang="zh-CN" dirty="0">
              <a:solidFill>
                <a:srgbClr val="000000"/>
              </a:solidFill>
              <a:latin typeface="DejaVuSans"/>
            </a:endParaRPr>
          </a:p>
          <a:p>
            <a:endParaRPr lang="en-US" altLang="zh-CN" dirty="0">
              <a:solidFill>
                <a:srgbClr val="000000"/>
              </a:solidFill>
              <a:latin typeface="DejaVuSans"/>
            </a:endParaRPr>
          </a:p>
          <a:p>
            <a:r>
              <a:rPr lang="zh-CN" altLang="en-US" b="1" u="sng" dirty="0">
                <a:solidFill>
                  <a:srgbClr val="000000"/>
                </a:solidFill>
                <a:latin typeface="DejaVuSans"/>
              </a:rPr>
              <a:t>在构造函数中申请资源，在析构函数中释放资源。</a:t>
            </a:r>
            <a:endParaRPr lang="zh-CN" altLang="en-US" b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3E767-4066-4D36-B836-DE74A3F1A25C}"/>
              </a:ext>
            </a:extLst>
          </p:cNvPr>
          <p:cNvSpPr/>
          <p:nvPr/>
        </p:nvSpPr>
        <p:spPr>
          <a:xfrm>
            <a:off x="438150" y="5683590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9"/>
              </a:rPr>
              <a:t>https://zh.cppreference.com/w/cpp/language/raii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259C42-821F-4AE7-9DFE-5857091FE5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5" y="0"/>
            <a:ext cx="603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9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3F1A0-E0C3-456E-911D-2C2419CF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103DF-E4CF-46B9-872A-0B26FB93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6AD9F8-EDC8-47B0-8479-8476B70355E2}"/>
              </a:ext>
            </a:extLst>
          </p:cNvPr>
          <p:cNvSpPr txBox="1"/>
          <p:nvPr/>
        </p:nvSpPr>
        <p:spPr>
          <a:xfrm>
            <a:off x="768350" y="1377950"/>
            <a:ext cx="9975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如果一个对象满足以下两个条件之一，即可称为</a:t>
            </a:r>
            <a:r>
              <a:rPr lang="zh-CN" altLang="en-US" b="1" dirty="0"/>
              <a:t>左值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en-US" altLang="zh-CN" dirty="0"/>
              <a:t>1. </a:t>
            </a:r>
            <a:r>
              <a:rPr lang="zh-CN" altLang="en-US" dirty="0"/>
              <a:t>能取到它的地址</a:t>
            </a:r>
            <a:br>
              <a:rPr lang="zh-CN" altLang="en-US" dirty="0"/>
            </a:br>
            <a:r>
              <a:rPr lang="en-US" altLang="zh-CN" dirty="0"/>
              <a:t>2. </a:t>
            </a:r>
            <a:r>
              <a:rPr lang="zh-CN" altLang="en-US" dirty="0"/>
              <a:t>有名字</a:t>
            </a:r>
            <a:endParaRPr lang="en-US" altLang="zh-CN" dirty="0"/>
          </a:p>
          <a:p>
            <a:r>
              <a:rPr lang="zh-CN" altLang="en-US" dirty="0"/>
              <a:t>否则叫</a:t>
            </a:r>
            <a:r>
              <a:rPr lang="zh-CN" altLang="en-US" b="1" dirty="0"/>
              <a:t>右值。</a:t>
            </a:r>
            <a:endParaRPr lang="en-US" altLang="zh-CN" b="1" dirty="0"/>
          </a:p>
          <a:p>
            <a:r>
              <a:rPr lang="zh-CN" altLang="en-US" dirty="0"/>
              <a:t>可使用</a:t>
            </a:r>
            <a:r>
              <a:rPr lang="en-US" altLang="zh-CN" b="1" dirty="0"/>
              <a:t>std::move</a:t>
            </a:r>
            <a:r>
              <a:rPr lang="zh-CN" altLang="en-US" dirty="0"/>
              <a:t>将左值转化为右值。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5C19FA-5CDC-4908-BAF9-896D207E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30" y="2786526"/>
            <a:ext cx="8972550" cy="39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45375-090A-42A3-830C-74EE44D0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6998F-8F89-40FA-A18B-2F5EF345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A7777C-A2B9-4489-AF5B-052E2B0DE381}"/>
              </a:ext>
            </a:extLst>
          </p:cNvPr>
          <p:cNvSpPr txBox="1"/>
          <p:nvPr/>
        </p:nvSpPr>
        <p:spPr>
          <a:xfrm>
            <a:off x="527050" y="1225550"/>
            <a:ext cx="651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we have 2 reference type! We can do more things now.</a:t>
            </a:r>
          </a:p>
          <a:p>
            <a:r>
              <a:rPr lang="en-US" altLang="zh-CN" dirty="0"/>
              <a:t>Generally: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l-ref =&gt; copy semantics(deep copy)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r-ref =&gt; move semantics(Give me your resource)</a:t>
            </a:r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47DAE6-0339-449F-8C2E-4CBFC312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76" y="2537608"/>
            <a:ext cx="7468374" cy="365711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62F3A9A-7AE3-4FA2-8F61-7CED075FB5BA}"/>
              </a:ext>
            </a:extLst>
          </p:cNvPr>
          <p:cNvCxnSpPr/>
          <p:nvPr/>
        </p:nvCxnSpPr>
        <p:spPr>
          <a:xfrm>
            <a:off x="4476750" y="2019300"/>
            <a:ext cx="857250" cy="683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1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5F96B-17E6-46C3-BAB1-B0FD6B2F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7DBC5-528A-4FCC-B7B1-F6EC7D11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Picture 2" descr="âC++ moveâçå¾çæç´¢ç»æ">
            <a:extLst>
              <a:ext uri="{FF2B5EF4-FFF2-40B4-BE49-F238E27FC236}">
                <a16:creationId xmlns:a16="http://schemas.microsoft.com/office/drawing/2014/main" id="{02FCF9E6-8900-4F42-A239-C54219A1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135225"/>
            <a:ext cx="6423025" cy="273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2BBA64-9D8C-4BF6-AD37-ED432799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48" y="3872702"/>
            <a:ext cx="6108878" cy="25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90E5-E4E5-420E-B0DD-F3F0692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vs No Move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406FE-D0D4-49DF-B523-3283D5A3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23C0A-6213-4C8D-8C91-CE364694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60" y="1145135"/>
            <a:ext cx="9313090" cy="49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D7C08-4E8F-4670-876B-B20B028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 of Five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84AB9-E530-4CCA-83CC-49F7F8B5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9904F6-5201-404F-9637-C1A20ED6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4EBC5A-1C7F-4033-AEEF-2EA76EB27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95" y="-1"/>
            <a:ext cx="510921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0627F0-040E-489C-8BC8-DCF6F1ECE975}"/>
              </a:ext>
            </a:extLst>
          </p:cNvPr>
          <p:cNvSpPr txBox="1"/>
          <p:nvPr/>
        </p:nvSpPr>
        <p:spPr>
          <a:xfrm>
            <a:off x="584200" y="1816100"/>
            <a:ext cx="393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rule of 3:</a:t>
            </a:r>
          </a:p>
          <a:p>
            <a:r>
              <a:rPr lang="en-US" altLang="zh-CN" dirty="0"/>
              <a:t>+</a:t>
            </a:r>
          </a:p>
          <a:p>
            <a:r>
              <a:rPr lang="en-US" altLang="zh-CN" dirty="0"/>
              <a:t>	</a:t>
            </a:r>
            <a:r>
              <a:rPr lang="en-US" altLang="zh-CN" b="1" dirty="0"/>
              <a:t>Move construction.</a:t>
            </a:r>
          </a:p>
          <a:p>
            <a:r>
              <a:rPr lang="en-US" altLang="zh-CN" b="1" dirty="0"/>
              <a:t>	Move assignment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99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1A2E0-E185-48EF-B2D0-2F42F6D9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this for all types – using template programming.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C51C98-233E-4172-BD41-6DAAF482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C565D5-D027-44C7-940F-3115E596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68" y="2749874"/>
            <a:ext cx="5275273" cy="1358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E8A52D-1C2D-4C45-AC83-E901B5D9E30D}"/>
              </a:ext>
            </a:extLst>
          </p:cNvPr>
          <p:cNvSpPr txBox="1"/>
          <p:nvPr/>
        </p:nvSpPr>
        <p:spPr>
          <a:xfrm>
            <a:off x="669924" y="4743450"/>
            <a:ext cx="649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than all this: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rule of zero. (self-learning)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For a header-only class, use inline for each function.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138099-AC25-4811-8704-B46CACC6BF8C}"/>
              </a:ext>
            </a:extLst>
          </p:cNvPr>
          <p:cNvSpPr/>
          <p:nvPr/>
        </p:nvSpPr>
        <p:spPr>
          <a:xfrm>
            <a:off x="596900" y="5871131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https://zh.cppreference.com/w/cpp/language/rule_of_three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313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 a classifier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b="1" dirty="0"/>
              <a:t>General algorithm pipeline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/>
              <a:t>Implementation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Basic Knowledge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b="1" dirty="0"/>
              <a:t>OpenCV:</a:t>
            </a:r>
            <a:r>
              <a:rPr lang="en-US" altLang="zh-CN" dirty="0"/>
              <a:t> IO &amp; Image Model &amp; Thresholding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 err="1"/>
              <a:t>CMake</a:t>
            </a:r>
            <a:r>
              <a:rPr lang="en-US" altLang="zh-CN" b="1" dirty="0"/>
              <a:t>: </a:t>
            </a:r>
            <a:r>
              <a:rPr lang="en-US" altLang="zh-CN" dirty="0"/>
              <a:t>Basic Usage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/>
              <a:t>C++: </a:t>
            </a:r>
            <a:r>
              <a:rPr lang="en-US" altLang="zh-CN" dirty="0"/>
              <a:t>Learning</a:t>
            </a:r>
            <a:r>
              <a:rPr lang="en-US" altLang="zh-CN" b="1" dirty="0"/>
              <a:t> </a:t>
            </a:r>
            <a:r>
              <a:rPr lang="en-US" altLang="zh-CN" dirty="0"/>
              <a:t>Modern C++ via a custom array class</a:t>
            </a:r>
          </a:p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90E5-E4E5-420E-B0DD-F3F0692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406FE-D0D4-49DF-B523-3283D5A3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0A4E2-5AC0-4C0C-924B-82C1381A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50" y="2710333"/>
            <a:ext cx="1690700" cy="1428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59F993-0F2B-47D2-88C5-034005CC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49" y="2714620"/>
            <a:ext cx="1690699" cy="1420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DB0072-069A-4BBD-8EC6-518D9540EE48}"/>
              </a:ext>
            </a:extLst>
          </p:cNvPr>
          <p:cNvSpPr txBox="1"/>
          <p:nvPr/>
        </p:nvSpPr>
        <p:spPr>
          <a:xfrm>
            <a:off x="1648357" y="2012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sample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EAC79-7FA7-45E7-8B0B-A3192E20AF57}"/>
              </a:ext>
            </a:extLst>
          </p:cNvPr>
          <p:cNvSpPr txBox="1"/>
          <p:nvPr/>
        </p:nvSpPr>
        <p:spPr>
          <a:xfrm>
            <a:off x="7710351" y="201295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Negtive</a:t>
            </a:r>
            <a:r>
              <a:rPr lang="en-US" altLang="zh-CN" dirty="0"/>
              <a:t> sample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5AA3ED-2809-4F5B-9F94-419A15994B89}"/>
              </a:ext>
            </a:extLst>
          </p:cNvPr>
          <p:cNvSpPr/>
          <p:nvPr/>
        </p:nvSpPr>
        <p:spPr>
          <a:xfrm>
            <a:off x="6324600" y="4794253"/>
            <a:ext cx="174625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8B93AC-A2DA-447E-9D8F-BF99F1B97245}"/>
              </a:ext>
            </a:extLst>
          </p:cNvPr>
          <p:cNvSpPr txBox="1"/>
          <p:nvPr/>
        </p:nvSpPr>
        <p:spPr>
          <a:xfrm>
            <a:off x="2298700" y="5060950"/>
            <a:ext cx="619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CLASS = CLASSIFIER(                     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904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6D54A-A4B0-43BE-8442-4778D8D7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Based Method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9CCEA-4992-4553-B8E5-DF471F52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EF9869-746C-4BEB-8470-BD3144974BBF}"/>
              </a:ext>
            </a:extLst>
          </p:cNvPr>
          <p:cNvSpPr/>
          <p:nvPr/>
        </p:nvSpPr>
        <p:spPr>
          <a:xfrm>
            <a:off x="2603500" y="17367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5E270A-F515-4ED6-A61A-AE4AAD38E90A}"/>
              </a:ext>
            </a:extLst>
          </p:cNvPr>
          <p:cNvSpPr/>
          <p:nvPr/>
        </p:nvSpPr>
        <p:spPr>
          <a:xfrm>
            <a:off x="2755900" y="18891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A8D63D-964F-4920-B3DA-2DDA4E01DE1E}"/>
              </a:ext>
            </a:extLst>
          </p:cNvPr>
          <p:cNvSpPr/>
          <p:nvPr/>
        </p:nvSpPr>
        <p:spPr>
          <a:xfrm>
            <a:off x="2908300" y="20415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628859-9262-4DAF-9D1B-44FFD58A07B7}"/>
              </a:ext>
            </a:extLst>
          </p:cNvPr>
          <p:cNvSpPr/>
          <p:nvPr/>
        </p:nvSpPr>
        <p:spPr>
          <a:xfrm>
            <a:off x="3060700" y="21939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A4A09C-1BB1-46FE-87FE-D47743322DAF}"/>
              </a:ext>
            </a:extLst>
          </p:cNvPr>
          <p:cNvSpPr/>
          <p:nvPr/>
        </p:nvSpPr>
        <p:spPr>
          <a:xfrm>
            <a:off x="3213100" y="23463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6E9E68-7ED7-40DF-A941-C6F1A7841012}"/>
              </a:ext>
            </a:extLst>
          </p:cNvPr>
          <p:cNvSpPr/>
          <p:nvPr/>
        </p:nvSpPr>
        <p:spPr>
          <a:xfrm>
            <a:off x="2603500" y="46164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94F4E9-C67C-4EEE-B2D5-214A9FABD7EC}"/>
              </a:ext>
            </a:extLst>
          </p:cNvPr>
          <p:cNvSpPr/>
          <p:nvPr/>
        </p:nvSpPr>
        <p:spPr>
          <a:xfrm>
            <a:off x="2755900" y="47688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DC5523-F19E-41FA-BB50-39CEC6BD09D5}"/>
              </a:ext>
            </a:extLst>
          </p:cNvPr>
          <p:cNvSpPr/>
          <p:nvPr/>
        </p:nvSpPr>
        <p:spPr>
          <a:xfrm>
            <a:off x="2908300" y="49212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69FE4C-FFC4-4E47-9D00-5A7404F0E6C7}"/>
              </a:ext>
            </a:extLst>
          </p:cNvPr>
          <p:cNvSpPr/>
          <p:nvPr/>
        </p:nvSpPr>
        <p:spPr>
          <a:xfrm>
            <a:off x="3060700" y="50736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D22F82-3063-4B47-AD1A-625B22BF8422}"/>
              </a:ext>
            </a:extLst>
          </p:cNvPr>
          <p:cNvSpPr/>
          <p:nvPr/>
        </p:nvSpPr>
        <p:spPr>
          <a:xfrm>
            <a:off x="3213100" y="52260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983372-558A-4E8C-864D-53161CCE5739}"/>
              </a:ext>
            </a:extLst>
          </p:cNvPr>
          <p:cNvSpPr txBox="1"/>
          <p:nvPr/>
        </p:nvSpPr>
        <p:spPr>
          <a:xfrm>
            <a:off x="381000" y="210185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templates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0A4D8C-34D3-469F-8534-98411F891F12}"/>
              </a:ext>
            </a:extLst>
          </p:cNvPr>
          <p:cNvSpPr txBox="1"/>
          <p:nvPr/>
        </p:nvSpPr>
        <p:spPr>
          <a:xfrm>
            <a:off x="416925" y="49366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Negtive</a:t>
            </a:r>
            <a:r>
              <a:rPr lang="en-US" altLang="zh-CN" dirty="0"/>
              <a:t> templates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F3D74-0657-4488-88EB-640653B1F860}"/>
              </a:ext>
            </a:extLst>
          </p:cNvPr>
          <p:cNvSpPr/>
          <p:nvPr/>
        </p:nvSpPr>
        <p:spPr>
          <a:xfrm>
            <a:off x="10147302" y="3213100"/>
            <a:ext cx="1581148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5282DC7-B52A-4012-9FC5-A3EBC956D2D4}"/>
              </a:ext>
            </a:extLst>
          </p:cNvPr>
          <p:cNvCxnSpPr/>
          <p:nvPr/>
        </p:nvCxnSpPr>
        <p:spPr>
          <a:xfrm flipH="1">
            <a:off x="4724400" y="3848100"/>
            <a:ext cx="38861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9AD4F9F-A9D9-47E7-95B3-9039072C8FF3}"/>
              </a:ext>
            </a:extLst>
          </p:cNvPr>
          <p:cNvSpPr txBox="1"/>
          <p:nvPr/>
        </p:nvSpPr>
        <p:spPr>
          <a:xfrm>
            <a:off x="3987800" y="401955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some compare function to find out best-match one.</a:t>
            </a:r>
          </a:p>
          <a:p>
            <a:r>
              <a:rPr lang="en-US" altLang="zh-CN" dirty="0"/>
              <a:t>(Kind like KNN which K = 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61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C3B9A-3CAB-406C-8AB6-DDB49DDB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 a classifier class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B9D768-4282-440C-A6A7-D4407793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B859B6-1D31-4B72-AD98-37A1A2C9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58B66-FFF6-404F-B022-BC71F80E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67" y="1169960"/>
            <a:ext cx="8270876" cy="50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C45CBB3-EF29-4550-991A-04A7C555FDA4}"/>
              </a:ext>
            </a:extLst>
          </p:cNvPr>
          <p:cNvSpPr/>
          <p:nvPr/>
        </p:nvSpPr>
        <p:spPr>
          <a:xfrm>
            <a:off x="3048000" y="1104900"/>
            <a:ext cx="8807450" cy="503554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7DEF19-9FDD-4779-B4AB-B35B39A4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process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C67E80-CF32-46C7-8843-01CFEF0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A4393-8964-4F7D-B654-8027964F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CC4903-9169-4782-992A-E67CB915F038}"/>
              </a:ext>
            </a:extLst>
          </p:cNvPr>
          <p:cNvSpPr/>
          <p:nvPr/>
        </p:nvSpPr>
        <p:spPr>
          <a:xfrm>
            <a:off x="831852" y="2999581"/>
            <a:ext cx="1581148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</a:p>
          <a:p>
            <a:pPr algn="ctr"/>
            <a:r>
              <a:rPr lang="en-US" altLang="zh-CN" dirty="0"/>
              <a:t>(cv::Mat)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55AFF1-F3C5-487B-B9F7-C3DCE70CD78B}"/>
              </a:ext>
            </a:extLst>
          </p:cNvPr>
          <p:cNvSpPr/>
          <p:nvPr/>
        </p:nvSpPr>
        <p:spPr>
          <a:xfrm>
            <a:off x="4324350" y="1475581"/>
            <a:ext cx="3638550" cy="5385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sp</a:t>
            </a:r>
            <a:r>
              <a:rPr lang="en-US" altLang="zh-CN" sz="2400" b="1" dirty="0"/>
              <a:t>::classifier</a:t>
            </a:r>
            <a:endParaRPr lang="zh-CN" altLang="en-US" sz="2400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26FCD1-6728-4247-AD56-45571BF0CB4D}"/>
              </a:ext>
            </a:extLst>
          </p:cNvPr>
          <p:cNvSpPr/>
          <p:nvPr/>
        </p:nvSpPr>
        <p:spPr>
          <a:xfrm>
            <a:off x="3524250" y="2580481"/>
            <a:ext cx="5238750" cy="210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int forward(cv::Mat mat&amp;) 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bool </a:t>
            </a:r>
            <a:r>
              <a:rPr lang="en-US" altLang="zh-CN" b="1" dirty="0" err="1">
                <a:solidFill>
                  <a:schemeClr val="tx1"/>
                </a:solidFill>
              </a:rPr>
              <a:t>boolean_forward</a:t>
            </a:r>
            <a:r>
              <a:rPr lang="en-US" altLang="zh-CN" b="1" dirty="0">
                <a:solidFill>
                  <a:schemeClr val="tx1"/>
                </a:solidFill>
              </a:rPr>
              <a:t>(cv::Mat&amp;)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FBEF7A-F1A1-40E3-A8F2-BCAF78FA788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13000" y="3634581"/>
            <a:ext cx="1111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E9E1FC1-6F6E-4FF6-BE58-4935C275061A}"/>
              </a:ext>
            </a:extLst>
          </p:cNvPr>
          <p:cNvSpPr txBox="1"/>
          <p:nvPr/>
        </p:nvSpPr>
        <p:spPr>
          <a:xfrm>
            <a:off x="9072322" y="320040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b="1" dirty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altLang="zh-CN" b="1" dirty="0"/>
              <a:t>Compare each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9618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5DC51-B98B-4358-A861-D13D9936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 and thresholding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29B034-25F2-4DCC-9F7E-D9A4B930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122" name="Picture 2" descr="https://timgsa.baidu.com/timg?image&amp;quality=80&amp;size=b9999_10000&amp;sec=1567854439852&amp;di=699c0a6b502963030628ff8e6b6e5b9e&amp;imgtype=0&amp;src=http%3A%2F%2Fwx1.sinaimg.cn%2Fwap720%2F005TFLbuly1fu2je76ucoj31120kuwji.jpg">
            <a:extLst>
              <a:ext uri="{FF2B5EF4-FFF2-40B4-BE49-F238E27FC236}">
                <a16:creationId xmlns:a16="http://schemas.microsoft.com/office/drawing/2014/main" id="{599F8A8E-F85A-4E83-880D-910CFD26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4" y="2097087"/>
            <a:ext cx="5359398" cy="30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âpixel histogramâçå¾çæç´¢ç»æ">
            <a:extLst>
              <a:ext uri="{FF2B5EF4-FFF2-40B4-BE49-F238E27FC236}">
                <a16:creationId xmlns:a16="http://schemas.microsoft.com/office/drawing/2014/main" id="{4D9F7B2A-76D0-4609-B7CC-5430D79F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475581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9F15AB-7DDA-432C-9937-1427C4D8BA16}"/>
              </a:ext>
            </a:extLst>
          </p:cNvPr>
          <p:cNvSpPr/>
          <p:nvPr/>
        </p:nvSpPr>
        <p:spPr>
          <a:xfrm>
            <a:off x="3746500" y="2097087"/>
            <a:ext cx="1809750" cy="34020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131926C-B03D-4D1D-B3AF-F388420703C0}"/>
              </a:ext>
            </a:extLst>
          </p:cNvPr>
          <p:cNvCxnSpPr/>
          <p:nvPr/>
        </p:nvCxnSpPr>
        <p:spPr>
          <a:xfrm>
            <a:off x="5257800" y="5613400"/>
            <a:ext cx="1263650" cy="627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988931-203E-4DF2-92B0-8F2E4E4ADDAD}"/>
              </a:ext>
            </a:extLst>
          </p:cNvPr>
          <p:cNvSpPr txBox="1"/>
          <p:nvPr/>
        </p:nvSpPr>
        <p:spPr>
          <a:xfrm>
            <a:off x="6819900" y="5974321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Light part is what we want !</a:t>
            </a:r>
          </a:p>
          <a:p>
            <a:r>
              <a:rPr lang="en-US" altLang="zh-CN" dirty="0"/>
              <a:t>About the lightest </a:t>
            </a:r>
            <a:r>
              <a:rPr lang="en-US" altLang="zh-CN" b="1" dirty="0"/>
              <a:t>20%~30% </a:t>
            </a:r>
            <a:r>
              <a:rPr lang="en-US" altLang="zh-CN" dirty="0"/>
              <a:t>part.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6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6E7D7-ECF5-4598-990F-F9208786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 and thresholding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F257C-35C1-4782-9416-5E82388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5270D-5CCF-4D6E-BC87-B76D1043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81" y="0"/>
            <a:ext cx="638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1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E84D2-C65D-44E0-9098-2A88C648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47DE3-8E5B-4162-84F7-13F11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4416B7-15D6-4747-BDC5-1250A49B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10" y="0"/>
            <a:ext cx="539738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CDE7DD-340A-4F95-95FD-F837E4954ECC}"/>
              </a:ext>
            </a:extLst>
          </p:cNvPr>
          <p:cNvSpPr/>
          <p:nvPr/>
        </p:nvSpPr>
        <p:spPr>
          <a:xfrm>
            <a:off x="2435225" y="17097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DE46DE-D71E-408A-A73F-3801EBA87CC0}"/>
              </a:ext>
            </a:extLst>
          </p:cNvPr>
          <p:cNvSpPr/>
          <p:nvPr/>
        </p:nvSpPr>
        <p:spPr>
          <a:xfrm>
            <a:off x="2435225" y="414813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D7F156-862C-4DFC-B614-6FA851C4412C}"/>
              </a:ext>
            </a:extLst>
          </p:cNvPr>
          <p:cNvSpPr/>
          <p:nvPr/>
        </p:nvSpPr>
        <p:spPr>
          <a:xfrm>
            <a:off x="2435225" y="25225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1AF902-DB84-4FA4-93C2-632A4EFE2FC7}"/>
              </a:ext>
            </a:extLst>
          </p:cNvPr>
          <p:cNvSpPr/>
          <p:nvPr/>
        </p:nvSpPr>
        <p:spPr>
          <a:xfrm>
            <a:off x="2435225" y="33353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8FEF9B-D981-45FB-81D4-38489E999964}"/>
              </a:ext>
            </a:extLst>
          </p:cNvPr>
          <p:cNvSpPr/>
          <p:nvPr/>
        </p:nvSpPr>
        <p:spPr>
          <a:xfrm>
            <a:off x="2435225" y="501808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FC50CF1-1967-4353-8253-07475BF9215A}"/>
              </a:ext>
            </a:extLst>
          </p:cNvPr>
          <p:cNvSpPr/>
          <p:nvPr/>
        </p:nvSpPr>
        <p:spPr>
          <a:xfrm>
            <a:off x="2149475" y="1933575"/>
            <a:ext cx="45719" cy="206375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F50BC80-39B4-4723-B392-823E1A4DCA36}"/>
              </a:ext>
            </a:extLst>
          </p:cNvPr>
          <p:cNvSpPr/>
          <p:nvPr/>
        </p:nvSpPr>
        <p:spPr>
          <a:xfrm>
            <a:off x="2126615" y="4327528"/>
            <a:ext cx="45719" cy="145176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9DC410-7595-411D-BD90-E9E57BCBD30F}"/>
              </a:ext>
            </a:extLst>
          </p:cNvPr>
          <p:cNvSpPr txBox="1"/>
          <p:nvPr/>
        </p:nvSpPr>
        <p:spPr>
          <a:xfrm>
            <a:off x="395288" y="28670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…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7259D6-0434-4DEA-B9AC-2D731C597C2D}"/>
              </a:ext>
            </a:extLst>
          </p:cNvPr>
          <p:cNvSpPr txBox="1"/>
          <p:nvPr/>
        </p:nvSpPr>
        <p:spPr>
          <a:xfrm>
            <a:off x="460945" y="48334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Bad 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E8ADAE-302A-4EB8-88B7-132E17DF8309}"/>
              </a:ext>
            </a:extLst>
          </p:cNvPr>
          <p:cNvSpPr txBox="1"/>
          <p:nvPr/>
        </p:nvSpPr>
        <p:spPr>
          <a:xfrm>
            <a:off x="4143375" y="34586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match_id</a:t>
            </a:r>
            <a:endParaRPr lang="zh-CN" altLang="en-US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9DE3B0C-E46D-47CA-949B-C2A45148A8F8}"/>
              </a:ext>
            </a:extLst>
          </p:cNvPr>
          <p:cNvCxnSpPr/>
          <p:nvPr/>
        </p:nvCxnSpPr>
        <p:spPr>
          <a:xfrm>
            <a:off x="266640" y="4419600"/>
            <a:ext cx="5038785" cy="0"/>
          </a:xfrm>
          <a:prstGeom prst="line">
            <a:avLst/>
          </a:prstGeom>
          <a:ln w="9525" cap="flat" cmpd="sng" algn="ctr">
            <a:solidFill>
              <a:srgbClr val="42BD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5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90AE2-DECD-40C6-AD64-8C63A5C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input with template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A8744-1CE5-472D-8BC4-A2DC84E5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A9F31-41E7-4D1E-AA58-42A92EF0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34" y="250008"/>
            <a:ext cx="5996031" cy="63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1242127" y="3528127"/>
            <a:ext cx="9827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Dynamic template array2D class.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Reimplementation of </a:t>
            </a:r>
            <a:r>
              <a:rPr lang="en-US" altLang="zh-CN" sz="2000" b="1" u="sng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000" b="1" u="sng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::classifier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altLang="zh-CN" sz="2000" b="1" u="sng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000" b="1" u="sng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::classifier</a:t>
            </a:r>
            <a:r>
              <a:rPr lang="en-US" altLang="zh-CN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multi-threading. (optional)</a:t>
            </a:r>
          </a:p>
          <a:p>
            <a:endParaRPr lang="en-US" altLang="zh-CN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2019/9/17</a:t>
            </a:r>
            <a:endParaRPr lang="zh-CN" altLang="en-US" sz="8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A836F-72DF-4F95-B8BA-4D6E18AD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-30209"/>
            <a:ext cx="10850563" cy="1028699"/>
          </a:xfrm>
        </p:spPr>
        <p:txBody>
          <a:bodyPr/>
          <a:lstStyle/>
          <a:p>
            <a:r>
              <a:rPr lang="en-US" altLang="zh-CN" dirty="0"/>
              <a:t>OpenCV IO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10F58-61D4-47DD-BB9F-79B1CB3F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64C72D0-5BD8-4C69-B52F-3471FDEE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03" y="1741334"/>
            <a:ext cx="8953565" cy="361000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58E63CC-1721-4781-A68A-9A19FC6E02BB}"/>
              </a:ext>
            </a:extLst>
          </p:cNvPr>
          <p:cNvSpPr/>
          <p:nvPr/>
        </p:nvSpPr>
        <p:spPr>
          <a:xfrm>
            <a:off x="2453234" y="5764562"/>
            <a:ext cx="849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https://www.ccoderun.ca/programming/doxygen/opencv/classcv_1_1Mat.html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CDD709-440B-4A2B-9FA7-F5CF80B59373}"/>
              </a:ext>
            </a:extLst>
          </p:cNvPr>
          <p:cNvCxnSpPr/>
          <p:nvPr/>
        </p:nvCxnSpPr>
        <p:spPr>
          <a:xfrm flipV="1">
            <a:off x="5247685" y="2484255"/>
            <a:ext cx="1638637" cy="1314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7C867FD-6445-4ED0-9AD3-A2EEDA3A4225}"/>
              </a:ext>
            </a:extLst>
          </p:cNvPr>
          <p:cNvSpPr txBox="1"/>
          <p:nvPr/>
        </p:nvSpPr>
        <p:spPr>
          <a:xfrm>
            <a:off x="7189773" y="2168665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Read in 3-channel by  default.</a:t>
            </a:r>
          </a:p>
          <a:p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92D050"/>
                </a:solidFill>
              </a:rPr>
              <a:t>In 1-channel and </a:t>
            </a:r>
            <a:r>
              <a:rPr lang="en-US" altLang="zh-CN" dirty="0" err="1">
                <a:solidFill>
                  <a:srgbClr val="92D050"/>
                </a:solidFill>
              </a:rPr>
              <a:t>cvt</a:t>
            </a:r>
            <a:r>
              <a:rPr lang="en-US" altLang="zh-CN" dirty="0">
                <a:solidFill>
                  <a:srgbClr val="92D050"/>
                </a:solidFill>
              </a:rPr>
              <a:t> it to gray.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2265F9C-D8C6-4048-9269-BED8408DC1A5}"/>
              </a:ext>
            </a:extLst>
          </p:cNvPr>
          <p:cNvCxnSpPr>
            <a:cxnSpLocks/>
          </p:cNvCxnSpPr>
          <p:nvPr/>
        </p:nvCxnSpPr>
        <p:spPr>
          <a:xfrm flipV="1">
            <a:off x="5512699" y="2856488"/>
            <a:ext cx="1373623" cy="109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FE0CA2-E40B-4D3E-9931-88B0B4833FDC}"/>
              </a:ext>
            </a:extLst>
          </p:cNvPr>
          <p:cNvSpPr/>
          <p:nvPr/>
        </p:nvSpPr>
        <p:spPr>
          <a:xfrm>
            <a:off x="5247685" y="3905780"/>
            <a:ext cx="1703373" cy="2373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64B514-923B-4740-B65A-5999B886EFB1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2253632"/>
            <a:ext cx="1112655" cy="1614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4DC61C-3467-4585-8CF4-DC60247EDB5A}"/>
              </a:ext>
            </a:extLst>
          </p:cNvPr>
          <p:cNvSpPr txBox="1"/>
          <p:nvPr/>
        </p:nvSpPr>
        <p:spPr>
          <a:xfrm>
            <a:off x="589695" y="1884300"/>
            <a:ext cx="141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cv::Mat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4B4B58-02C2-4982-8A91-DB7575E3409A}"/>
              </a:ext>
            </a:extLst>
          </p:cNvPr>
          <p:cNvSpPr/>
          <p:nvPr/>
        </p:nvSpPr>
        <p:spPr>
          <a:xfrm>
            <a:off x="2596207" y="3746638"/>
            <a:ext cx="806493" cy="41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6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B3F4D-672C-47C4-A589-3D349FA1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30CB4-35E5-4796-ADA0-CDFA654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9EFFC4-A9A6-4EC4-82EC-35C08A4B7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1590"/>
              </p:ext>
            </p:extLst>
          </p:nvPr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6E17DA-E27A-4161-A4CF-C75F07117287}"/>
              </a:ext>
            </a:extLst>
          </p:cNvPr>
          <p:cNvSpPr txBox="1"/>
          <p:nvPr/>
        </p:nvSpPr>
        <p:spPr>
          <a:xfrm>
            <a:off x="699960" y="1271976"/>
            <a:ext cx="48026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For image processing</a:t>
            </a:r>
            <a:r>
              <a:rPr lang="en-US" altLang="zh-CN" dirty="0"/>
              <a:t>: </a:t>
            </a:r>
            <a:r>
              <a:rPr lang="en-US" altLang="zh-CN" b="1" dirty="0"/>
              <a:t>BGR  </a:t>
            </a:r>
            <a:r>
              <a:rPr lang="en-US" altLang="zh-CN" dirty="0"/>
              <a:t>not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(N)WHC: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N</a:t>
            </a:r>
            <a:r>
              <a:rPr lang="en-US" altLang="zh-CN" dirty="0"/>
              <a:t> =&gt; 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</a:t>
            </a:r>
            <a:r>
              <a:rPr lang="en-US" altLang="zh-CN" dirty="0"/>
              <a:t> =&gt; Width ~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H </a:t>
            </a:r>
            <a:r>
              <a:rPr lang="en-US" altLang="zh-CN" dirty="0"/>
              <a:t>=&gt; Height ~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</a:t>
            </a:r>
            <a:r>
              <a:rPr lang="en-US" altLang="zh-CN" dirty="0"/>
              <a:t> =&gt; Channel (</a:t>
            </a:r>
            <a:r>
              <a:rPr lang="en-US" altLang="zh-CN" dirty="0" err="1"/>
              <a:t>i.g</a:t>
            </a:r>
            <a:r>
              <a:rPr lang="en-US" altLang="zh-CN" dirty="0"/>
              <a:t>. BGR ~ 3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CPU iteration</a:t>
            </a:r>
            <a:r>
              <a:rPr lang="en-US" altLang="zh-CN" dirty="0"/>
              <a:t>: by rows(faster)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/>
              <a:t>Continuous by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Everything is reference. </a:t>
            </a:r>
            <a:r>
              <a:rPr lang="en-US" altLang="zh-CN" dirty="0"/>
              <a:t>Want a copy? Call </a:t>
            </a:r>
            <a:r>
              <a:rPr lang="en-US" altLang="zh-CN" b="1" i="1" dirty="0"/>
              <a:t>cv::Mat::clone()</a:t>
            </a:r>
            <a:r>
              <a:rPr lang="en-US" altLang="zh-CN" i="1" dirty="0"/>
              <a:t>. </a:t>
            </a:r>
            <a:r>
              <a:rPr lang="en-US" altLang="zh-CN" dirty="0"/>
              <a:t>But I suggest that </a:t>
            </a:r>
            <a:r>
              <a:rPr lang="en-US" altLang="zh-CN" dirty="0" err="1"/>
              <a:t>u’d</a:t>
            </a:r>
            <a:r>
              <a:rPr lang="en-US" altLang="zh-CN" dirty="0"/>
              <a:t> better use reference assignment for readability and performance(cv::Mat uses a ref counting technology).</a:t>
            </a:r>
            <a:endParaRPr lang="en-US" altLang="zh-CN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F1AB83-34AF-4480-B7FD-5BFA573C8C89}"/>
              </a:ext>
            </a:extLst>
          </p:cNvPr>
          <p:cNvCxnSpPr/>
          <p:nvPr/>
        </p:nvCxnSpPr>
        <p:spPr>
          <a:xfrm flipV="1">
            <a:off x="5911232" y="1586039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982636-3A07-4767-9916-F62613669962}"/>
              </a:ext>
            </a:extLst>
          </p:cNvPr>
          <p:cNvCxnSpPr/>
          <p:nvPr/>
        </p:nvCxnSpPr>
        <p:spPr>
          <a:xfrm flipV="1">
            <a:off x="5942250" y="1928602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556217-F351-4891-8C2B-A4F6ACC70798}"/>
              </a:ext>
            </a:extLst>
          </p:cNvPr>
          <p:cNvCxnSpPr/>
          <p:nvPr/>
        </p:nvCxnSpPr>
        <p:spPr>
          <a:xfrm flipV="1">
            <a:off x="5942250" y="2309443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F19443F-506E-49A2-9CD9-1527B0825CA3}"/>
              </a:ext>
            </a:extLst>
          </p:cNvPr>
          <p:cNvSpPr/>
          <p:nvPr/>
        </p:nvSpPr>
        <p:spPr>
          <a:xfrm>
            <a:off x="669924" y="6290985"/>
            <a:ext cx="611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https://docs.opencv.org/3.1.0/d3/d63/classcv_1_1Mat.html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8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ACF54-ED63-46F5-9B09-1D5A8C7C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Iteration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06356-E076-451E-9D52-67E68AF8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Picture 2" descr="_images / continuous_discontinuous.png">
            <a:extLst>
              <a:ext uri="{FF2B5EF4-FFF2-40B4-BE49-F238E27FC236}">
                <a16:creationId xmlns:a16="http://schemas.microsoft.com/office/drawing/2014/main" id="{D53FEAAD-D065-4594-A98C-F2B5DD72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3" y="1419891"/>
            <a:ext cx="4140200" cy="37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274756-9F42-4EF3-8A46-57B9E7859DF2}"/>
              </a:ext>
            </a:extLst>
          </p:cNvPr>
          <p:cNvSpPr/>
          <p:nvPr/>
        </p:nvSpPr>
        <p:spPr>
          <a:xfrm>
            <a:off x="516284" y="6125099"/>
            <a:ext cx="460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http://opencv.jp/cookbook/opencv_mat.html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194755-6144-49D6-A363-EC2EB390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85" y="1301047"/>
            <a:ext cx="7399899" cy="41570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0DE908-8FD6-4C51-A548-FA708DE601B9}"/>
              </a:ext>
            </a:extLst>
          </p:cNvPr>
          <p:cNvSpPr txBox="1"/>
          <p:nvPr/>
        </p:nvSpPr>
        <p:spPr>
          <a:xfrm>
            <a:off x="7549869" y="1612796"/>
            <a:ext cx="40062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Iterate each pixels of a gray image.</a:t>
            </a:r>
          </a:p>
          <a:p>
            <a:r>
              <a:rPr lang="en-US" altLang="zh-CN" b="1" dirty="0">
                <a:solidFill>
                  <a:srgbClr val="FFC000"/>
                </a:solidFill>
              </a:rPr>
              <a:t>And apply </a:t>
            </a:r>
            <a:r>
              <a:rPr lang="en-US" altLang="zh-CN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b="1" dirty="0">
                <a:solidFill>
                  <a:srgbClr val="FFC000"/>
                </a:solidFill>
              </a:rPr>
              <a:t> to them.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E1C77D-F694-460E-958D-F5F340783667}"/>
              </a:ext>
            </a:extLst>
          </p:cNvPr>
          <p:cNvSpPr/>
          <p:nvPr/>
        </p:nvSpPr>
        <p:spPr>
          <a:xfrm>
            <a:off x="6489812" y="4685288"/>
            <a:ext cx="4644829" cy="4976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u="sng" dirty="0">
                <a:solidFill>
                  <a:schemeClr val="tx1"/>
                </a:solidFill>
              </a:rPr>
              <a:t>What about N-channel image iteration ?</a:t>
            </a:r>
            <a:endParaRPr lang="zh-CN" altLang="en-US" b="1" u="sng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A9AC1-14D7-49F0-80A7-38E4A79D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94" y="1231082"/>
            <a:ext cx="9751121" cy="45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3E197-8B87-45F4-802A-40910C6E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is just a big chunk of memory. </a:t>
            </a:r>
            <a:br>
              <a:rPr lang="en-US" altLang="zh-CN" dirty="0"/>
            </a:br>
            <a:r>
              <a:rPr lang="en-US" altLang="zh-CN" dirty="0"/>
              <a:t>What it is depends on how U view it.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9FFBE8-8815-40F5-9BAF-E7A6EDA3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4EE4F-0B45-4E83-A5C8-244F3EF8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0B52BA-0CD1-47A3-9E34-A86F50825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63343"/>
              </p:ext>
            </p:extLst>
          </p:nvPr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F7C000-7826-47BE-923C-852794B5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r="3939"/>
          <a:stretch/>
        </p:blipFill>
        <p:spPr>
          <a:xfrm>
            <a:off x="1109378" y="1409541"/>
            <a:ext cx="3138510" cy="59531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90E301-E488-486C-B385-3E88667A3487}"/>
              </a:ext>
            </a:extLst>
          </p:cNvPr>
          <p:cNvCxnSpPr>
            <a:cxnSpLocks/>
          </p:cNvCxnSpPr>
          <p:nvPr/>
        </p:nvCxnSpPr>
        <p:spPr>
          <a:xfrm>
            <a:off x="4310950" y="1591887"/>
            <a:ext cx="132919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6966E9E-6461-47C8-84C5-0C17242E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8" y="2157366"/>
            <a:ext cx="3138510" cy="6048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D43F0E1-B693-43EE-A9A9-FB41130969A4}"/>
              </a:ext>
            </a:extLst>
          </p:cNvPr>
          <p:cNvCxnSpPr>
            <a:cxnSpLocks/>
          </p:cNvCxnSpPr>
          <p:nvPr/>
        </p:nvCxnSpPr>
        <p:spPr>
          <a:xfrm>
            <a:off x="4341377" y="2385699"/>
            <a:ext cx="129877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6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1A5FE-ABFE-4E91-8F2C-70288738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 </a:t>
            </a:r>
            <a:r>
              <a:rPr lang="en-US" altLang="zh-CN" dirty="0"/>
              <a:t>function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B5968-2A02-4EEB-988D-046D502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F2751-ABD8-41F9-A533-83A9352CD5E3}"/>
              </a:ext>
            </a:extLst>
          </p:cNvPr>
          <p:cNvSpPr txBox="1"/>
          <p:nvPr/>
        </p:nvSpPr>
        <p:spPr>
          <a:xfrm>
            <a:off x="2662277" y="3871455"/>
            <a:ext cx="1070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times U use a function and get a </a:t>
            </a:r>
            <a:r>
              <a:rPr lang="en-US" altLang="zh-CN" dirty="0" err="1"/>
              <a:t>mat_out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Now U may want to know how should we view this, right?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2D2DE7-7E43-43C5-AD97-A384504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05652"/>
            <a:ext cx="10851996" cy="2362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1A71A-868E-4BE0-A4A3-3FAA04CE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21" y="1205652"/>
            <a:ext cx="5020138" cy="55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133EC-F057-423A-82BE-68C98DF4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r>
              <a:rPr lang="en-US" altLang="zh-CN" dirty="0"/>
              <a:t> Basic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1EEAD-81A7-428D-BEE5-22DA385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53B5F-02D0-44E4-9F6A-6C4C3FF1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24" y="1136632"/>
            <a:ext cx="9228719" cy="19350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53B6AE-5378-4004-816E-ECFDA70591EE}"/>
              </a:ext>
            </a:extLst>
          </p:cNvPr>
          <p:cNvSpPr/>
          <p:nvPr/>
        </p:nvSpPr>
        <p:spPr>
          <a:xfrm>
            <a:off x="1058561" y="3124856"/>
            <a:ext cx="9819503" cy="2022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 is ok if you don’t need any dependency.</a:t>
            </a:r>
          </a:p>
          <a:p>
            <a:pPr algn="ctr"/>
            <a:r>
              <a:rPr lang="en-US" altLang="zh-CN" dirty="0"/>
              <a:t>What if we want use a library?</a:t>
            </a:r>
          </a:p>
          <a:p>
            <a:pPr algn="ctr"/>
            <a:r>
              <a:rPr lang="en-US" altLang="zh-CN" dirty="0"/>
              <a:t>How to manage the libraries in a common way?</a:t>
            </a:r>
          </a:p>
          <a:p>
            <a:pPr algn="ctr"/>
            <a:r>
              <a:rPr lang="en-US" altLang="zh-CN" sz="44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CMake</a:t>
            </a:r>
            <a:r>
              <a:rPr lang="en-US" altLang="zh-CN" sz="4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is the answer!</a:t>
            </a:r>
            <a:endParaRPr lang="zh-CN" altLang="en-US" sz="4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C5CC1A-795C-45FB-A555-A43F1826F951}"/>
              </a:ext>
            </a:extLst>
          </p:cNvPr>
          <p:cNvSpPr/>
          <p:nvPr/>
        </p:nvSpPr>
        <p:spPr>
          <a:xfrm>
            <a:off x="214184" y="5721368"/>
            <a:ext cx="8826844" cy="80730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 understand compiling and linking:</a:t>
            </a:r>
          </a:p>
          <a:p>
            <a:pPr algn="ctr"/>
            <a:r>
              <a:rPr lang="en-US" altLang="zh-CN" sz="1400" dirty="0">
                <a:hlinkClick r:id="rId3"/>
              </a:rPr>
              <a:t>https://www.youtube.com/watch?v=SfGuIVzE_Os&amp;list=PLlrATfBNZ98dudnM48yfGUldqGD0S4FFb&amp;index=5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CF615D-B4C2-40B0-B34A-AAF70E3E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347" y="5200416"/>
            <a:ext cx="2617549" cy="13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28BDAF8-43F9-4812-A877-93C5F384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" y="1199650"/>
            <a:ext cx="7506664" cy="44586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33FD91-FCF7-4A76-BBCF-EB96A286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28EFC2-A56B-4C6A-BC94-3605C0F1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ECF94C-9CF6-40F4-9FFD-56CFD1634C3C}"/>
              </a:ext>
            </a:extLst>
          </p:cNvPr>
          <p:cNvSpPr/>
          <p:nvPr/>
        </p:nvSpPr>
        <p:spPr>
          <a:xfrm>
            <a:off x="513403" y="6020487"/>
            <a:ext cx="10175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u="sng" dirty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://github.com/ganler/superpower19classifier/blob/master/CMakeLists.txt</a:t>
            </a:r>
            <a:r>
              <a:rPr lang="en-US" altLang="zh-CN" sz="1400" dirty="0"/>
              <a:t> Source file of this example</a:t>
            </a:r>
          </a:p>
          <a:p>
            <a:r>
              <a:rPr lang="en-US" altLang="zh-CN" sz="1400" dirty="0">
                <a:hlinkClick r:id="rId4"/>
              </a:rPr>
              <a:t>https://zh.wikibooks.org/zh/CMake_%E5%85%A5%E9%96%80</a:t>
            </a:r>
            <a:r>
              <a:rPr lang="en-US" altLang="zh-CN" sz="1400" dirty="0"/>
              <a:t>                      Perfect resource to learn </a:t>
            </a:r>
            <a:r>
              <a:rPr lang="en-US" altLang="zh-CN" sz="1400" dirty="0" err="1"/>
              <a:t>Cmake</a:t>
            </a:r>
            <a:endParaRPr lang="en-US" altLang="zh-CN" sz="1400" dirty="0"/>
          </a:p>
          <a:p>
            <a:r>
              <a:rPr lang="en-US" altLang="zh-CN" sz="1400" dirty="0">
                <a:hlinkClick r:id="rId5"/>
              </a:rPr>
              <a:t>https://www.google.com/</a:t>
            </a:r>
            <a:r>
              <a:rPr lang="en-US" altLang="zh-CN" sz="1400" dirty="0"/>
              <a:t>                                                                                    </a:t>
            </a:r>
            <a:r>
              <a:rPr lang="en-US" altLang="zh-CN" sz="1400" b="1" dirty="0"/>
              <a:t>Best practice: XXX lib </a:t>
            </a:r>
            <a:r>
              <a:rPr lang="en-US" altLang="zh-CN" sz="1400" b="1" dirty="0" err="1"/>
              <a:t>CMake</a:t>
            </a:r>
            <a:endParaRPr lang="zh-CN" altLang="en-US" sz="14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E7C86C-8F8E-4EE0-BEF7-EDD44794ED6F}"/>
              </a:ext>
            </a:extLst>
          </p:cNvPr>
          <p:cNvCxnSpPr/>
          <p:nvPr/>
        </p:nvCxnSpPr>
        <p:spPr>
          <a:xfrm>
            <a:off x="3969926" y="1342373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2A5FDD6-C5C4-49E3-B20F-095FE93D4B9B}"/>
              </a:ext>
            </a:extLst>
          </p:cNvPr>
          <p:cNvSpPr txBox="1"/>
          <p:nvPr/>
        </p:nvSpPr>
        <p:spPr>
          <a:xfrm>
            <a:off x="7335682" y="1157707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Not necessary… just </a:t>
            </a:r>
            <a:r>
              <a:rPr lang="en-US" altLang="zh-CN" dirty="0" err="1">
                <a:highlight>
                  <a:srgbClr val="FFFF00"/>
                </a:highlight>
              </a:rPr>
              <a:t>cmake</a:t>
            </a:r>
            <a:r>
              <a:rPr lang="en-US" altLang="zh-CN" dirty="0">
                <a:highlight>
                  <a:srgbClr val="FFFF00"/>
                </a:highlight>
              </a:rPr>
              <a:t> version.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ACC54A6-AC9B-4CA2-A34E-09BA8B81FF37}"/>
              </a:ext>
            </a:extLst>
          </p:cNvPr>
          <p:cNvCxnSpPr/>
          <p:nvPr/>
        </p:nvCxnSpPr>
        <p:spPr>
          <a:xfrm>
            <a:off x="2143897" y="1706747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DE46095-06C8-48BD-A678-D35A6F9A5AAD}"/>
              </a:ext>
            </a:extLst>
          </p:cNvPr>
          <p:cNvSpPr txBox="1"/>
          <p:nvPr/>
        </p:nvSpPr>
        <p:spPr>
          <a:xfrm>
            <a:off x="5385187" y="1492988"/>
            <a:ext cx="570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project name.(Yet </a:t>
            </a:r>
            <a:r>
              <a:rPr lang="en-US" altLang="zh-CN" sz="1600" dirty="0" err="1">
                <a:highlight>
                  <a:srgbClr val="FFFF00"/>
                </a:highlight>
              </a:rPr>
              <a:t>u’re</a:t>
            </a:r>
            <a:r>
              <a:rPr lang="en-US" altLang="zh-CN" sz="1600" dirty="0">
                <a:highlight>
                  <a:srgbClr val="FFFF00"/>
                </a:highlight>
              </a:rPr>
              <a:t> using </a:t>
            </a:r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to build projects)</a:t>
            </a:r>
            <a:endParaRPr lang="zh-CN" altLang="en-US" sz="1600" dirty="0">
              <a:highlight>
                <a:srgbClr val="FFFF00"/>
              </a:highlight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3A86FE0-1EB3-4D81-B3AD-1A669900FE0D}"/>
              </a:ext>
            </a:extLst>
          </p:cNvPr>
          <p:cNvCxnSpPr/>
          <p:nvPr/>
        </p:nvCxnSpPr>
        <p:spPr>
          <a:xfrm>
            <a:off x="2854710" y="2536634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43E5D2F-DAB9-4788-B051-7D231F8E7650}"/>
              </a:ext>
            </a:extLst>
          </p:cNvPr>
          <p:cNvSpPr txBox="1"/>
          <p:nvPr/>
        </p:nvSpPr>
        <p:spPr>
          <a:xfrm>
            <a:off x="6096000" y="2322875"/>
            <a:ext cx="5315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ighlight>
                  <a:srgbClr val="FFFF00"/>
                </a:highlight>
              </a:rPr>
              <a:t>Compilation options for the compiler the </a:t>
            </a:r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is using.</a:t>
            </a:r>
            <a:endParaRPr lang="zh-CN" altLang="en-US" sz="1600" dirty="0">
              <a:highlight>
                <a:srgbClr val="FFFF00"/>
              </a:highlight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20B6D66-207D-4162-91F3-A416420E49C5}"/>
              </a:ext>
            </a:extLst>
          </p:cNvPr>
          <p:cNvCxnSpPr/>
          <p:nvPr/>
        </p:nvCxnSpPr>
        <p:spPr>
          <a:xfrm>
            <a:off x="2246495" y="3022484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91B1499-518F-4E71-B2DE-833584FF3C61}"/>
              </a:ext>
            </a:extLst>
          </p:cNvPr>
          <p:cNvSpPr txBox="1"/>
          <p:nvPr/>
        </p:nvSpPr>
        <p:spPr>
          <a:xfrm>
            <a:off x="5487785" y="2808725"/>
            <a:ext cx="644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We want to compile </a:t>
            </a:r>
            <a:r>
              <a:rPr lang="en-US" altLang="zh-CN" sz="1400" b="1" dirty="0">
                <a:highlight>
                  <a:srgbClr val="FFFF00"/>
                </a:highlight>
              </a:rPr>
              <a:t>test.cpp </a:t>
            </a:r>
            <a:r>
              <a:rPr lang="en-US" altLang="zh-CN" sz="1400" dirty="0">
                <a:highlight>
                  <a:srgbClr val="FFFF00"/>
                </a:highlight>
              </a:rPr>
              <a:t>to an executable file named ${PROJECT_NAME}</a:t>
            </a:r>
          </a:p>
          <a:p>
            <a:r>
              <a:rPr lang="en-US" altLang="zh-CN" sz="1400" dirty="0">
                <a:highlight>
                  <a:srgbClr val="FFFF00"/>
                </a:highlight>
              </a:rPr>
              <a:t>${PROJECT_NAME}</a:t>
            </a:r>
            <a:r>
              <a:rPr lang="zh-CN" altLang="en-US" sz="1400" b="1" dirty="0">
                <a:highlight>
                  <a:srgbClr val="FFFF00"/>
                </a:highlight>
              </a:rPr>
              <a:t> </a:t>
            </a:r>
            <a:r>
              <a:rPr lang="en-US" altLang="zh-CN" sz="1400" b="1" dirty="0">
                <a:highlight>
                  <a:srgbClr val="FFFF00"/>
                </a:highlight>
              </a:rPr>
              <a:t>equals to </a:t>
            </a:r>
            <a:r>
              <a:rPr lang="en-US" altLang="zh-CN" sz="1400" dirty="0">
                <a:highlight>
                  <a:srgbClr val="FFFF00"/>
                </a:highlight>
              </a:rPr>
              <a:t>SP19CLASSIFIER.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31C377C-69A7-4EF4-98F0-0F7DD44B6628}"/>
              </a:ext>
            </a:extLst>
          </p:cNvPr>
          <p:cNvCxnSpPr/>
          <p:nvPr/>
        </p:nvCxnSpPr>
        <p:spPr>
          <a:xfrm flipH="1" flipV="1">
            <a:off x="1849582" y="1669762"/>
            <a:ext cx="6679276" cy="148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E44A94-26CE-4DF6-B134-22F1F09815E0}"/>
              </a:ext>
            </a:extLst>
          </p:cNvPr>
          <p:cNvCxnSpPr/>
          <p:nvPr/>
        </p:nvCxnSpPr>
        <p:spPr>
          <a:xfrm>
            <a:off x="2279746" y="3571445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79E1A84-309D-403D-BC20-8775CF968210}"/>
              </a:ext>
            </a:extLst>
          </p:cNvPr>
          <p:cNvSpPr txBox="1"/>
          <p:nvPr/>
        </p:nvSpPr>
        <p:spPr>
          <a:xfrm>
            <a:off x="5521036" y="3357686"/>
            <a:ext cx="638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Try to find a package called OpenCV (REQUIRED means this library is a must)</a:t>
            </a:r>
          </a:p>
          <a:p>
            <a:r>
              <a:rPr lang="en-US" altLang="zh-CN" sz="1400" dirty="0">
                <a:highlight>
                  <a:srgbClr val="FFFF00"/>
                </a:highlight>
              </a:rPr>
              <a:t>(For OpenCV 4+ version, use </a:t>
            </a:r>
            <a:r>
              <a:rPr lang="en-US" altLang="zh-CN" sz="1400" dirty="0" err="1">
                <a:highlight>
                  <a:srgbClr val="FFFF00"/>
                </a:highlight>
              </a:rPr>
              <a:t>find_package</a:t>
            </a:r>
            <a:r>
              <a:rPr lang="en-US" altLang="zh-CN" sz="1400" dirty="0">
                <a:highlight>
                  <a:srgbClr val="FFFF00"/>
                </a:highlight>
              </a:rPr>
              <a:t>(OpenCV 4)).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FF05B9C-2CAF-4368-8FCF-9DC2D1C23FE0}"/>
              </a:ext>
            </a:extLst>
          </p:cNvPr>
          <p:cNvCxnSpPr/>
          <p:nvPr/>
        </p:nvCxnSpPr>
        <p:spPr>
          <a:xfrm>
            <a:off x="2570694" y="5055551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FF62D0-53C0-4262-84F5-A0E1052B6AA8}"/>
              </a:ext>
            </a:extLst>
          </p:cNvPr>
          <p:cNvSpPr txBox="1"/>
          <p:nvPr/>
        </p:nvSpPr>
        <p:spPr>
          <a:xfrm>
            <a:off x="5811984" y="4841792"/>
            <a:ext cx="5884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Add package-related headers(</a:t>
            </a:r>
            <a:r>
              <a:rPr lang="en-US" altLang="zh-CN" sz="1400" dirty="0" err="1">
                <a:highlight>
                  <a:srgbClr val="FFFF00"/>
                </a:highlight>
              </a:rPr>
              <a:t>i.g</a:t>
            </a:r>
            <a:r>
              <a:rPr lang="en-US" altLang="zh-CN" sz="1400" dirty="0">
                <a:highlight>
                  <a:srgbClr val="FFFF00"/>
                </a:highlight>
              </a:rPr>
              <a:t>. </a:t>
            </a:r>
            <a:r>
              <a:rPr lang="en-US" altLang="zh-CN" sz="1400" b="1" dirty="0">
                <a:highlight>
                  <a:srgbClr val="FFFF00"/>
                </a:highlight>
              </a:rPr>
              <a:t>opencv2/opencv.hpp</a:t>
            </a:r>
            <a:r>
              <a:rPr lang="en-US" altLang="zh-CN" sz="1400" dirty="0">
                <a:highlight>
                  <a:srgbClr val="FFFF00"/>
                </a:highlight>
              </a:rPr>
              <a:t> to your project)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E21A640-4C6D-4804-9997-941EB17C1073}"/>
              </a:ext>
            </a:extLst>
          </p:cNvPr>
          <p:cNvCxnSpPr/>
          <p:nvPr/>
        </p:nvCxnSpPr>
        <p:spPr>
          <a:xfrm>
            <a:off x="2775331" y="5363328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B5CE7E4-7246-4B78-B19A-174D314C30F9}"/>
              </a:ext>
            </a:extLst>
          </p:cNvPr>
          <p:cNvSpPr txBox="1"/>
          <p:nvPr/>
        </p:nvSpPr>
        <p:spPr>
          <a:xfrm>
            <a:off x="6016621" y="5149569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Link OpenCV library</a:t>
            </a:r>
          </a:p>
        </p:txBody>
      </p:sp>
    </p:spTree>
    <p:extLst>
      <p:ext uri="{BB962C8B-B14F-4D97-AF65-F5344CB8AC3E}">
        <p14:creationId xmlns:p14="http://schemas.microsoft.com/office/powerpoint/2010/main" val="267468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451</TotalTime>
  <Words>1059</Words>
  <Application>Microsoft Macintosh PowerPoint</Application>
  <PresentationFormat>宽屏</PresentationFormat>
  <Paragraphs>165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宋体</vt:lpstr>
      <vt:lpstr>微软雅黑</vt:lpstr>
      <vt:lpstr>DejaVuSans</vt:lpstr>
      <vt:lpstr>Segoe UI Light</vt:lpstr>
      <vt:lpstr>Arial</vt:lpstr>
      <vt:lpstr>Calibri</vt:lpstr>
      <vt:lpstr>Cambria Math</vt:lpstr>
      <vt:lpstr>Consolas</vt:lpstr>
      <vt:lpstr>Constantia</vt:lpstr>
      <vt:lpstr>Courier New</vt:lpstr>
      <vt:lpstr>Impact</vt:lpstr>
      <vt:lpstr>主题5</vt:lpstr>
      <vt:lpstr>OfficePLUS</vt:lpstr>
      <vt:lpstr>think-cell Slide</vt:lpstr>
      <vt:lpstr>SuperPower  Vision Group Team Training</vt:lpstr>
      <vt:lpstr>Some Basic Knowledge</vt:lpstr>
      <vt:lpstr>OpenCV IO</vt:lpstr>
      <vt:lpstr>cv::Mat</vt:lpstr>
      <vt:lpstr>cv::Mat Iteration</vt:lpstr>
      <vt:lpstr>cv::Mat is just a big chunk of memory.  What it is depends on how U view it.</vt:lpstr>
      <vt:lpstr>OpenCV function style</vt:lpstr>
      <vt:lpstr>CMake Basic</vt:lpstr>
      <vt:lpstr>PowerPoint 演示文稿</vt:lpstr>
      <vt:lpstr>Please try to get used to this …</vt:lpstr>
      <vt:lpstr>Dynamic Array Class</vt:lpstr>
      <vt:lpstr>Rule of Three &amp; RAII(Resource Acquisition Is Initialization)</vt:lpstr>
      <vt:lpstr>Move semantics</vt:lpstr>
      <vt:lpstr>Move semantics</vt:lpstr>
      <vt:lpstr>Move semantics</vt:lpstr>
      <vt:lpstr>Move vs No Move</vt:lpstr>
      <vt:lpstr>Rule of Five</vt:lpstr>
      <vt:lpstr>Apply this for all types – using template programming.</vt:lpstr>
      <vt:lpstr>Write a classifier</vt:lpstr>
      <vt:lpstr>Samples</vt:lpstr>
      <vt:lpstr>Template Based Method</vt:lpstr>
      <vt:lpstr>Write a classifier class</vt:lpstr>
      <vt:lpstr>Forward process</vt:lpstr>
      <vt:lpstr>Prepare and thresholding</vt:lpstr>
      <vt:lpstr>Prepare and thresholding</vt:lpstr>
      <vt:lpstr>Forward</vt:lpstr>
      <vt:lpstr>Compare input with template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50</cp:revision>
  <cp:lastPrinted>2018-06-07T16:00:00Z</cp:lastPrinted>
  <dcterms:created xsi:type="dcterms:W3CDTF">2018-06-07T16:00:00Z</dcterms:created>
  <dcterms:modified xsi:type="dcterms:W3CDTF">2019-09-07T11:51:08Z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